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8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8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3" r:id="rId27"/>
  </p:sldIdLst>
  <p:sldSz cx="14630400" cy="8229600"/>
  <p:notesSz cx="8229600" cy="146304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104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1E8CD5-E450-32E1-45F1-565D76052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0BD082-5DC3-5F24-D2C6-368C66DCFC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6A6AB3-571D-8C17-7C50-5AA184ED0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36432E-B2C0-5BCB-AE2D-901AC15B18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07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1424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57764"/>
            <a:ext cx="67044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Optimización Bayesiana: Concepto y Fundamentos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155913"/>
            <a:ext cx="67044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Optimización Bayesiana es una técnica de búsqueda inteligente que usa modelos probabilísticos para predecir qué combinaciones de hiperparámetros podrían ser más prometedoras, en lugar de probar combinaciones al azar.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62673"/>
            <a:ext cx="67044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 objetivo es maximizar el rendimiento del modelo con la menor cantidad de pruebas posibles, lo que la hace ideal para modelos costosos de entrenar o espacios de búsqueda muy amplios.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66917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7810" y="6699409"/>
            <a:ext cx="347663" cy="34766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56440" y="6674882"/>
            <a:ext cx="3947993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C1D22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por Kibernum Capacitación S.A.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9572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CL" sz="4450" b="1" noProof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Hyperopt</a:t>
            </a:r>
            <a:endParaRPr lang="es-CL" sz="445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044666"/>
            <a:ext cx="67044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Hyperopt es una biblioteca flexible para Optimización Bayesiana que utiliza el algoritmo TPE (Tree-structured Parzen Estimator). Es especialmente útil cuando el espacio de búsqueda incluye variables categóricas, continuas y condicionales.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364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Instalación:</a:t>
            </a:r>
            <a:endParaRPr lang="en-US" sz="2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28E59C0-37EE-4DEB-23B5-511AE42D6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89" y="5364218"/>
            <a:ext cx="2626225" cy="55707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438864"/>
            <a:ext cx="596300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0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Caso: Ajuste de hiperparámetros de XGBoost</a:t>
            </a:r>
            <a:endParaRPr lang="en-US" sz="4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71BD3CC-B41B-132E-9F53-1992FFABBE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824" y="1037795"/>
            <a:ext cx="5382774" cy="68856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9143"/>
            <a:ext cx="107316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Diferencias clave entre skopt y Hyperopt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921550"/>
            <a:ext cx="12190809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1410" y="1929170"/>
            <a:ext cx="12174260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5" name="Text 3"/>
          <p:cNvSpPr/>
          <p:nvPr/>
        </p:nvSpPr>
        <p:spPr>
          <a:xfrm>
            <a:off x="1029533" y="2072878"/>
            <a:ext cx="36002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Estilo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090993" y="2072878"/>
            <a:ext cx="35964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API tipo GridSearchCV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148643" y="2072878"/>
            <a:ext cx="36002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Función objetivo libre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801410" y="2579489"/>
            <a:ext cx="12174260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029533" y="2723198"/>
            <a:ext cx="36002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Algoritmo interno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090993" y="2723198"/>
            <a:ext cx="35964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Gaussian Process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148643" y="2723198"/>
            <a:ext cx="36002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TPE (Tree-structured Parzen)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801410" y="3229808"/>
            <a:ext cx="12174260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1029533" y="3373517"/>
            <a:ext cx="36002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Manejo de espacios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5090993" y="3373517"/>
            <a:ext cx="35964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Simple y continuo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148643" y="3373517"/>
            <a:ext cx="36002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Soporta variables categóricas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801410" y="3880128"/>
            <a:ext cx="12174260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5"/>
          <p:cNvSpPr/>
          <p:nvPr/>
        </p:nvSpPr>
        <p:spPr>
          <a:xfrm>
            <a:off x="1029533" y="4023836"/>
            <a:ext cx="36002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Curva de aprendizaje</a:t>
            </a:r>
            <a:endParaRPr lang="en-US" sz="1750" dirty="0"/>
          </a:p>
        </p:txBody>
      </p:sp>
      <p:sp>
        <p:nvSpPr>
          <p:cNvPr id="18" name="Text 16"/>
          <p:cNvSpPr/>
          <p:nvPr/>
        </p:nvSpPr>
        <p:spPr>
          <a:xfrm>
            <a:off x="5090993" y="4023836"/>
            <a:ext cx="35964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Baja si vienes de scikit-learn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9148643" y="4023836"/>
            <a:ext cx="36002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Requiere mayor control y experiencia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801410" y="4530447"/>
            <a:ext cx="12174260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029533" y="4674156"/>
            <a:ext cx="36002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Ideal para</a:t>
            </a:r>
            <a:endParaRPr lang="en-US" sz="1750" dirty="0"/>
          </a:p>
        </p:txBody>
      </p:sp>
      <p:sp>
        <p:nvSpPr>
          <p:cNvPr id="22" name="Text 20"/>
          <p:cNvSpPr/>
          <p:nvPr/>
        </p:nvSpPr>
        <p:spPr>
          <a:xfrm>
            <a:off x="5090993" y="4674156"/>
            <a:ext cx="35964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Modelos sklearn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9148643" y="4674156"/>
            <a:ext cx="360021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Optimización más compleja y flexible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804941" y="5718115"/>
            <a:ext cx="2899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Preguntas embebidas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93790" y="6223040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¿Cuál de estas herramientas se ajusta mejor a tus proyectos actuales?</a:t>
            </a:r>
            <a:endParaRPr lang="en-US" sz="1750" dirty="0"/>
          </a:p>
        </p:txBody>
      </p:sp>
      <p:sp>
        <p:nvSpPr>
          <p:cNvPr id="26" name="Text 24"/>
          <p:cNvSpPr/>
          <p:nvPr/>
        </p:nvSpPr>
        <p:spPr>
          <a:xfrm>
            <a:off x="793790" y="6665238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¿Qué ventajas ofrece Hyperopt al permitir variables categóricas?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793790" y="7107436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¿Cómo asegurarías reproducibilidad con estas herramientas?</a:t>
            </a:r>
            <a:endParaRPr lang="en-US" sz="1750" dirty="0"/>
          </a:p>
        </p:txBody>
      </p:sp>
      <p:pic>
        <p:nvPicPr>
          <p:cNvPr id="2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697242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CL" sz="445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Comparación de Resultados: Bayesiana vs </a:t>
            </a:r>
            <a:r>
              <a:rPr lang="es-CL" sz="4450" b="1" noProof="0" dirty="0" err="1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Grid</a:t>
            </a:r>
            <a:r>
              <a:rPr lang="es-CL" sz="445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 </a:t>
            </a:r>
            <a:r>
              <a:rPr lang="es-CL" sz="4450" b="1" noProof="0" dirty="0" err="1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Search</a:t>
            </a:r>
            <a:r>
              <a:rPr lang="es-CL" sz="445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 vs </a:t>
            </a:r>
            <a:r>
              <a:rPr lang="es-CL" sz="4450" b="1" noProof="0" dirty="0" err="1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Random</a:t>
            </a:r>
            <a:r>
              <a:rPr lang="es-CL" sz="445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 </a:t>
            </a:r>
            <a:r>
              <a:rPr lang="es-CL" sz="4450" b="1" noProof="0" dirty="0" err="1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Search</a:t>
            </a:r>
            <a:endParaRPr lang="es-CL" sz="445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7614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Introducción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525083"/>
            <a:ext cx="67044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Cada técnica de ajuste de hiperparámetros tiene ventajas según el caso de uso. Aquí compararemos resultados concretos bajo tres criterios: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506039"/>
            <a:ext cx="67044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Precisión lograda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48238"/>
            <a:ext cx="67044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Número de combinaciones evaluadas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6280190" y="5390436"/>
            <a:ext cx="67044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Tiempo total de ejecución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36243" y="802600"/>
            <a:ext cx="6848356" cy="23207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Caso comparativo: RandomForestClassifier con el dataset Digits (sklearn.datasets.load_digits)</a:t>
            </a:r>
            <a:endParaRPr lang="en-US" sz="36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136243" y="3401854"/>
            <a:ext cx="2321481" cy="2900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Espacio de búsqueda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136243" y="6472138"/>
            <a:ext cx="6848356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Combinaciones totales (para Grid): 4 × 4 × 3 = 48</a:t>
            </a: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C83953A-C66F-A682-6E65-2AFAE6C6C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7889" y="4114799"/>
            <a:ext cx="5957731" cy="180685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9871" y="1223856"/>
            <a:ext cx="3418403" cy="4226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4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Resultados resumidos</a:t>
            </a:r>
            <a:endParaRPr lang="en-US" sz="4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73393" y="5770268"/>
            <a:ext cx="1251120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b="1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Observación:</a:t>
            </a:r>
            <a:endParaRPr lang="en-US" b="1" dirty="0"/>
          </a:p>
        </p:txBody>
      </p:sp>
      <p:sp>
        <p:nvSpPr>
          <p:cNvPr id="20" name="Text 18"/>
          <p:cNvSpPr/>
          <p:nvPr/>
        </p:nvSpPr>
        <p:spPr>
          <a:xfrm>
            <a:off x="473393" y="6138767"/>
            <a:ext cx="1251120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La Optimización Bayesiana obtuvo mejor precisión que Grid Search usando menos de 1/3 del tiempo y combinaciones.</a:t>
            </a:r>
            <a:endParaRPr lang="en-US" dirty="0"/>
          </a:p>
        </p:txBody>
      </p:sp>
      <p:pic>
        <p:nvPicPr>
          <p:cNvPr id="2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graphicFrame>
        <p:nvGraphicFramePr>
          <p:cNvPr id="27" name="Tabla 26">
            <a:extLst>
              <a:ext uri="{FF2B5EF4-FFF2-40B4-BE49-F238E27FC236}">
                <a16:creationId xmlns:a16="http://schemas.microsoft.com/office/drawing/2014/main" id="{D0026A33-151A-2FF1-8AA6-DF22F1E42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020818"/>
              </p:ext>
            </p:extLst>
          </p:nvPr>
        </p:nvGraphicFramePr>
        <p:xfrm>
          <a:off x="868680" y="2937000"/>
          <a:ext cx="11952000" cy="1840740"/>
        </p:xfrm>
        <a:graphic>
          <a:graphicData uri="http://schemas.openxmlformats.org/drawingml/2006/table">
            <a:tbl>
              <a:tblPr bandRow="1">
                <a:tableStyleId>{EB344D84-9AFB-497E-A393-DC336BA19D2E}</a:tableStyleId>
              </a:tblPr>
              <a:tblGrid>
                <a:gridCol w="2988000">
                  <a:extLst>
                    <a:ext uri="{9D8B030D-6E8A-4147-A177-3AD203B41FA5}">
                      <a16:colId xmlns:a16="http://schemas.microsoft.com/office/drawing/2014/main" val="3863563920"/>
                    </a:ext>
                  </a:extLst>
                </a:gridCol>
                <a:gridCol w="2988000">
                  <a:extLst>
                    <a:ext uri="{9D8B030D-6E8A-4147-A177-3AD203B41FA5}">
                      <a16:colId xmlns:a16="http://schemas.microsoft.com/office/drawing/2014/main" val="1324338862"/>
                    </a:ext>
                  </a:extLst>
                </a:gridCol>
                <a:gridCol w="2988000">
                  <a:extLst>
                    <a:ext uri="{9D8B030D-6E8A-4147-A177-3AD203B41FA5}">
                      <a16:colId xmlns:a16="http://schemas.microsoft.com/office/drawing/2014/main" val="3076875728"/>
                    </a:ext>
                  </a:extLst>
                </a:gridCol>
                <a:gridCol w="2988000">
                  <a:extLst>
                    <a:ext uri="{9D8B030D-6E8A-4147-A177-3AD203B41FA5}">
                      <a16:colId xmlns:a16="http://schemas.microsoft.com/office/drawing/2014/main" val="42131456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1">
                          <a:effectLst/>
                        </a:rPr>
                        <a:t>Técnica</a:t>
                      </a:r>
                      <a:r>
                        <a:rPr lang="es-CL" sz="1800" b="0">
                          <a:effectLst/>
                        </a:rPr>
                        <a:t>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1">
                          <a:effectLst/>
                        </a:rPr>
                        <a:t>Combinaciones evaluadas</a:t>
                      </a:r>
                      <a:r>
                        <a:rPr lang="es-CL" sz="1800" b="0">
                          <a:effectLst/>
                        </a:rPr>
                        <a:t>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1">
                          <a:effectLst/>
                        </a:rPr>
                        <a:t>Precisión promedio</a:t>
                      </a:r>
                      <a:r>
                        <a:rPr lang="es-CL" sz="1800" b="0">
                          <a:effectLst/>
                        </a:rPr>
                        <a:t>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1">
                          <a:effectLst/>
                        </a:rPr>
                        <a:t>Tiempo estimado</a:t>
                      </a:r>
                      <a:r>
                        <a:rPr lang="es-CL" sz="1800" b="0">
                          <a:effectLst/>
                        </a:rPr>
                        <a:t>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7372886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1">
                          <a:effectLst/>
                        </a:rPr>
                        <a:t>Grid Search</a:t>
                      </a:r>
                      <a:r>
                        <a:rPr lang="es-CL" sz="1800" b="0">
                          <a:effectLst/>
                        </a:rPr>
                        <a:t>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0">
                          <a:effectLst/>
                        </a:rPr>
                        <a:t>48 (todas)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0">
                          <a:effectLst/>
                        </a:rPr>
                        <a:t>0.943 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0">
                          <a:effectLst/>
                        </a:rPr>
                        <a:t>~18 minutos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6089991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1">
                          <a:effectLst/>
                        </a:rPr>
                        <a:t>Random Search</a:t>
                      </a:r>
                      <a:r>
                        <a:rPr lang="es-CL" sz="1800" b="0">
                          <a:effectLst/>
                        </a:rPr>
                        <a:t>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0">
                          <a:effectLst/>
                        </a:rPr>
                        <a:t>15 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0">
                          <a:effectLst/>
                        </a:rPr>
                        <a:t>0.935 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0">
                          <a:effectLst/>
                        </a:rPr>
                        <a:t>~6 minutos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02185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1">
                          <a:effectLst/>
                        </a:rPr>
                        <a:t>Bayesiana (skopt)</a:t>
                      </a:r>
                      <a:r>
                        <a:rPr lang="es-CL" sz="1800" b="0">
                          <a:effectLst/>
                        </a:rPr>
                        <a:t>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0">
                          <a:effectLst/>
                        </a:rPr>
                        <a:t>15 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1">
                          <a:effectLst/>
                        </a:rPr>
                        <a:t>0.946</a:t>
                      </a:r>
                      <a:r>
                        <a:rPr lang="es-CL" sz="1800" b="0">
                          <a:effectLst/>
                        </a:rPr>
                        <a:t> </a:t>
                      </a:r>
                      <a:endParaRPr lang="es-CL" sz="2800" b="0" i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>
                        <a:lnSpc>
                          <a:spcPct val="150000"/>
                        </a:lnSpc>
                        <a:buNone/>
                      </a:pPr>
                      <a:r>
                        <a:rPr lang="es-CL" sz="1800" b="0" dirty="0">
                          <a:effectLst/>
                        </a:rPr>
                        <a:t>~7 minutos </a:t>
                      </a:r>
                      <a:endParaRPr lang="es-CL" sz="2800" b="0" i="0" dirty="0">
                        <a:effectLst/>
                        <a:latin typeface="Source Sans Pro" panose="020B0503030403020204" pitchFamily="34" charset="0"/>
                        <a:ea typeface="Source Sans Pro" panose="020B0503030403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586204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E49B93-0961-FA09-64FC-1334556F0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19">
            <a:extLst>
              <a:ext uri="{FF2B5EF4-FFF2-40B4-BE49-F238E27FC236}">
                <a16:creationId xmlns:a16="http://schemas.microsoft.com/office/drawing/2014/main" id="{66718AEF-B1FE-682A-F9E1-A1DF4D2052B6}"/>
              </a:ext>
            </a:extLst>
          </p:cNvPr>
          <p:cNvSpPr/>
          <p:nvPr/>
        </p:nvSpPr>
        <p:spPr>
          <a:xfrm>
            <a:off x="473393" y="1205404"/>
            <a:ext cx="3474720" cy="2113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40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Visualización sugerida (matplotlib/seaborn)</a:t>
            </a:r>
            <a:endParaRPr lang="en-US" sz="4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Text 20">
            <a:extLst>
              <a:ext uri="{FF2B5EF4-FFF2-40B4-BE49-F238E27FC236}">
                <a16:creationId xmlns:a16="http://schemas.microsoft.com/office/drawing/2014/main" id="{5F0631C4-9C43-4BBB-DFC7-13DE17A2A4CD}"/>
              </a:ext>
            </a:extLst>
          </p:cNvPr>
          <p:cNvSpPr/>
          <p:nvPr/>
        </p:nvSpPr>
        <p:spPr>
          <a:xfrm>
            <a:off x="466725" y="1954158"/>
            <a:ext cx="12511207" cy="216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puede graficar la evolución de la precisión en cada iteración para observar la eficiencia de la búsqueda:</a:t>
            </a:r>
            <a:endParaRPr lang="en-US" dirty="0"/>
          </a:p>
        </p:txBody>
      </p:sp>
      <p:pic>
        <p:nvPicPr>
          <p:cNvPr id="26" name="Image 0" descr="preencoded.png">
            <a:extLst>
              <a:ext uri="{FF2B5EF4-FFF2-40B4-BE49-F238E27FC236}">
                <a16:creationId xmlns:a16="http://schemas.microsoft.com/office/drawing/2014/main" id="{915319DF-091C-51CF-97AE-4327CA81C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03B3B94-D8FD-D63B-E03E-B1B12AFF6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070" y="2944304"/>
            <a:ext cx="7362259" cy="311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27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05614"/>
            <a:ext cx="85914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Conclusiones de la comparación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2268022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Grid Search es ideal para espacios pequeños y controlados.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710220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Random Search ofrece un buen equilibrio con poco código.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152418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Optimización Bayesiana es superior cuando: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594616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El espacio es grande o costoso de explorar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4036814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dispone de pocos recursos o poco tiempo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4479012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Queremos resultados rápidos pero competitivos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182076"/>
            <a:ext cx="289917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Preguntas embebidas</a:t>
            </a:r>
            <a:endParaRPr lang="en-US" sz="2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5876568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¿Qué técnica usarías si solo pudieras hacer 10 pruebas por limitación de recursos?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6318766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¿Qué métrica debería usarse para evaluar “la mejor técnica”?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6760964"/>
            <a:ext cx="121908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¿Cómo afecta el tipo de modelo (árbol, red neuronal, etc.) a la elección de técnica?</a:t>
            </a:r>
            <a:endParaRPr lang="en-US" sz="1750" dirty="0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74294"/>
            <a:ext cx="6704409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CL" sz="445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Ejemplos y Casos Prácticos: Optimización Bayesiana</a:t>
            </a:r>
            <a:endParaRPr lang="es-CL" sz="445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4440793"/>
            <a:ext cx="670440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Esta sección muestra cómo aplicar la Optimización Bayesiana en problemas reales, desde modelos clásicos hasta redes neuronales, utilizando skopt, Hyperopt y Optuna (opcional). Está orientada a que los alumnos comprendan cuándo y cómo usar este enfoque en sus propios proyectos.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60B75DBD-55DA-25F8-1549-680C29D5E1A7}"/>
              </a:ext>
            </a:extLst>
          </p:cNvPr>
          <p:cNvSpPr/>
          <p:nvPr/>
        </p:nvSpPr>
        <p:spPr>
          <a:xfrm>
            <a:off x="793790" y="73116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Preguntas para iniciar la clase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CE14F3ED-FA81-C451-7154-6DC2ACED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488883"/>
            <a:ext cx="1134070" cy="1669852"/>
          </a:xfrm>
          <a:prstGeom prst="rect">
            <a:avLst/>
          </a:prstGeom>
        </p:spPr>
      </p:pic>
      <p:pic>
        <p:nvPicPr>
          <p:cNvPr id="4" name="Image 3" descr="preencoded.png">
            <a:extLst>
              <a:ext uri="{FF2B5EF4-FFF2-40B4-BE49-F238E27FC236}">
                <a16:creationId xmlns:a16="http://schemas.microsoft.com/office/drawing/2014/main" id="{03F54332-CE6D-2001-A6BC-C19B37E32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158734"/>
            <a:ext cx="1134070" cy="1669852"/>
          </a:xfrm>
          <a:prstGeom prst="rect">
            <a:avLst/>
          </a:prstGeom>
        </p:spPr>
      </p:pic>
      <p:pic>
        <p:nvPicPr>
          <p:cNvPr id="5" name="Image 4" descr="preencoded.png">
            <a:extLst>
              <a:ext uri="{FF2B5EF4-FFF2-40B4-BE49-F238E27FC236}">
                <a16:creationId xmlns:a16="http://schemas.microsoft.com/office/drawing/2014/main" id="{A2950642-5C35-96D6-B313-11D12A1EA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828586"/>
            <a:ext cx="1134070" cy="166985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3A912B4-C418-87D2-6641-E1FF406AAEB5}"/>
              </a:ext>
            </a:extLst>
          </p:cNvPr>
          <p:cNvSpPr txBox="1"/>
          <p:nvPr/>
        </p:nvSpPr>
        <p:spPr>
          <a:xfrm>
            <a:off x="2152185" y="2714189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¿Qué métodos conoces o has utilizado para buscar los mejores </a:t>
            </a:r>
            <a:r>
              <a:rPr lang="es-C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hiperparámetros</a:t>
            </a:r>
            <a:r>
              <a:rPr lang="es-C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en un modelo de machine </a:t>
            </a:r>
            <a:r>
              <a:rPr lang="es-C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learning</a:t>
            </a:r>
            <a:r>
              <a:rPr lang="es-C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? ¿Qué ventajas o desventajas has notado en ellos?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0353514-6DC7-01EE-969E-F9A7C9193C02}"/>
              </a:ext>
            </a:extLst>
          </p:cNvPr>
          <p:cNvSpPr txBox="1"/>
          <p:nvPr/>
        </p:nvSpPr>
        <p:spPr>
          <a:xfrm>
            <a:off x="2152185" y="4592082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 tuvieras un modelo que toma mucho tiempo en entrenar, ¿cómo lo optimizarías sin probar cada combinación posible de parámetros?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E4A94C0-2438-0445-04EB-1CA7199ACF4E}"/>
              </a:ext>
            </a:extLst>
          </p:cNvPr>
          <p:cNvSpPr txBox="1"/>
          <p:nvPr/>
        </p:nvSpPr>
        <p:spPr>
          <a:xfrm>
            <a:off x="2152185" y="6192976"/>
            <a:ext cx="731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¿Cómo crees que se podría aprovechar la probabilidad o la estadística para tomar decisiones más inteligentes al probar </a:t>
            </a:r>
            <a:r>
              <a:rPr lang="es-CL" i="1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hiperparámetros</a:t>
            </a:r>
            <a:r>
              <a:rPr lang="es-CL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74150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60428"/>
            <a:ext cx="1174146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Caso práctico 1: Clasificación de imágenes manuscritas (skopt + RandomForestClassifier)</a:t>
            </a:r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396835" y="125800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Objetivo: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1814393" y="1230725"/>
            <a:ext cx="588130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Source Sans Pro" pitchFamily="34" charset="-120"/>
              </a:rPr>
              <a:t>Clasificar imágenes del dataset digits de sklearn.</a:t>
            </a:r>
            <a:endParaRPr lang="en-US" sz="1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396835" y="1697989"/>
            <a:ext cx="175867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Implementación resumida: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916566" y="3505159"/>
            <a:ext cx="4425725" cy="6096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Resultado: mejora del accuracy del 91% al 95% 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1600" dirty="0" err="1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</a:t>
            </a: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menos tiempo que Grid Search.</a:t>
            </a:r>
            <a:endParaRPr lang="en-US" sz="16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6824654-E755-B7F7-DE10-9A253C8CD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4586" y="2101022"/>
            <a:ext cx="6796525" cy="581675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803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Caso práctico 2: Predicción de cáncer de mama con Hyperopt + XGBoost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0"/>
          <p:cNvSpPr/>
          <p:nvPr/>
        </p:nvSpPr>
        <p:spPr>
          <a:xfrm>
            <a:off x="793790" y="47500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4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Objetivo: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793790" y="5420364"/>
            <a:ext cx="1258776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Detectar tumores malignos vs benignos en el dataset breast_cancer.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533C2CD-9381-F3EF-69D1-9E35C8973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864" y="616029"/>
            <a:ext cx="8391437" cy="705514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B126829-CFA3-190F-346E-65A98F38F8A4}"/>
              </a:ext>
            </a:extLst>
          </p:cNvPr>
          <p:cNvSpPr txBox="1"/>
          <p:nvPr/>
        </p:nvSpPr>
        <p:spPr>
          <a:xfrm>
            <a:off x="9815303" y="3367888"/>
            <a:ext cx="399213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📌 Resultado: </a:t>
            </a:r>
            <a:r>
              <a:rPr lang="es-CL" sz="1800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accuracy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de hasta 98%, con solo 30 combinaciones evaluadas. </a:t>
            </a:r>
            <a:endParaRPr lang="es-C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438864"/>
            <a:ext cx="94869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s-CL" sz="400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Caso práctico 3: </a:t>
            </a:r>
            <a:r>
              <a:rPr lang="es-CL" sz="4000" b="1" noProof="0" dirty="0" err="1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Keras</a:t>
            </a:r>
            <a:r>
              <a:rPr lang="es-CL" sz="400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 + Optimización Bayesiana con </a:t>
            </a:r>
            <a:r>
              <a:rPr lang="es-CL" sz="4000" b="1" noProof="0" dirty="0" err="1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Optuna</a:t>
            </a:r>
            <a:r>
              <a:rPr lang="es-CL" sz="400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 </a:t>
            </a:r>
            <a:endParaRPr lang="es-CL" sz="400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40652" y="134039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4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Objetivo:</a:t>
            </a:r>
            <a:endParaRPr lang="en-US" sz="24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2058210" y="1338247"/>
            <a:ext cx="502265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Mejorar una red neuronal con solo 20 pruebas automáticas.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396835" y="9229368"/>
            <a:ext cx="1258776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Resultado: red más compacta y precisa, ajustada automáticamente.</a:t>
            </a:r>
            <a:endParaRPr lang="en-US" sz="8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BF817F5-EF56-D73C-B5F8-D7710E9F4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52" y="1974338"/>
            <a:ext cx="8514499" cy="5676332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98B024B-4E7F-1E44-125F-5842CE28B3CD}"/>
              </a:ext>
            </a:extLst>
          </p:cNvPr>
          <p:cNvSpPr txBox="1"/>
          <p:nvPr/>
        </p:nvSpPr>
        <p:spPr>
          <a:xfrm>
            <a:off x="9523142" y="3927413"/>
            <a:ext cx="43824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📌 Resultado: red más compacta y precisa, ajustada automáticamente. </a:t>
            </a:r>
            <a:endParaRPr lang="es-CL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05964"/>
            <a:ext cx="84939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Actividades prácticas sugeridas</a:t>
            </a:r>
            <a:endParaRPr lang="en-US" sz="40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49549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00424C"/>
          </a:solidFill>
          <a:ln w="22860">
            <a:solidFill>
              <a:srgbClr val="195B6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499741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59242" y="4865504"/>
            <a:ext cx="3421499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i="1" dirty="0">
                <a:solidFill>
                  <a:srgbClr val="1C1D2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Desafío 1: Elegir un dataset real y comparar GridSearchCV vs BayesSearchCV.</a:t>
            </a: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5235893" y="49549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ADCD8"/>
          </a:solidFill>
          <a:ln w="22860">
            <a:solidFill>
              <a:srgbClr val="B0C2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20963" y="499741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6029682" y="4865504"/>
            <a:ext cx="3421499" cy="212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i="1" dirty="0">
                <a:solidFill>
                  <a:srgbClr val="1C1D2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Desafío 2: Usar Hyperopt o Optuna con un modelo tipo XGBoost o red neuronal. Analizar número de pruebas, tiempo y precisión.</a:t>
            </a: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9677995" y="495490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B9AAD4"/>
          </a:solidFill>
          <a:ln w="22860">
            <a:solidFill>
              <a:srgbClr val="9F90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763065" y="499741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0415111" y="4867168"/>
            <a:ext cx="3421499" cy="212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i="1" dirty="0">
                <a:solidFill>
                  <a:srgbClr val="1C1D2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Desafío 3 (avanzado): Crear una función objetivo propia con múltiples métricas (por ejemplo, accuracy y tiempo).</a:t>
            </a: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03778"/>
            <a:ext cx="5800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Preguntas embebidas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652718"/>
            <a:ext cx="67044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¿Qué caso te pareció más aplicable a tu entorno de trabajo?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094917"/>
            <a:ext cx="67044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¿Qué aprendiste sobre el tiempo vs calidad en tuning automatizado?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89" y="4457819"/>
            <a:ext cx="67044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¿Crees que Optuna o Hyperopt podrían ser integrados fácilmente en tus flujos actuales?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9DF2CF9-2FD6-7B58-8C49-3949A705D1FB}"/>
              </a:ext>
            </a:extLst>
          </p:cNvPr>
          <p:cNvSpPr/>
          <p:nvPr/>
        </p:nvSpPr>
        <p:spPr>
          <a:xfrm>
            <a:off x="1206385" y="1466353"/>
            <a:ext cx="5800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CL" sz="445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Preguntas de Reflexión Final</a:t>
            </a:r>
            <a:endParaRPr lang="es-CL" sz="445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4213799-D81C-195B-2253-5CD1DFBA9564}"/>
              </a:ext>
            </a:extLst>
          </p:cNvPr>
          <p:cNvSpPr txBox="1"/>
          <p:nvPr/>
        </p:nvSpPr>
        <p:spPr>
          <a:xfrm>
            <a:off x="1899851" y="2736838"/>
            <a:ext cx="10214517" cy="3372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>
              <a:lnSpc>
                <a:spcPct val="150000"/>
              </a:lnSpc>
              <a:buFont typeface="+mj-lt"/>
              <a:buAutoNum type="arabicPeriod"/>
            </a:pPr>
            <a:r>
              <a:rPr lang="es-CL" sz="18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¿Qué decisiones previas deben tomarse antes de aplicar Optimización Bayesiana en un modelo de negocio real?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	</a:t>
            </a:r>
            <a:endParaRPr lang="es-CL" dirty="0">
              <a:solidFill>
                <a:srgbClr val="000000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¿Qué </a:t>
            </a:r>
            <a:r>
              <a:rPr lang="es-CL" b="0" i="0" dirty="0" err="1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hiperparámetros</a:t>
            </a:r>
            <a:r>
              <a:rPr lang="es-CL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 priorizar? ¿Qué rango es razonable?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2"/>
            </a:pPr>
            <a:r>
              <a:rPr lang="es-CL" sz="18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¿En qué tipos de proyectos la Optimización Bayesiana puede ser más útil que otras técnicas?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Piensa en modelos costosos, entornos productivos o problemas con limitaciones de recursos. </a:t>
            </a:r>
          </a:p>
          <a:p>
            <a:pPr algn="l" rtl="0" fontAlgn="base">
              <a:lnSpc>
                <a:spcPct val="150000"/>
              </a:lnSpc>
              <a:buFont typeface="+mj-lt"/>
              <a:buAutoNum type="arabicPeriod" startAt="3"/>
            </a:pPr>
            <a:r>
              <a:rPr lang="es-CL" sz="1800" b="1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¿Qué desafíos podrías enfrentar al usar esta técnica en un entorno colaborativo o empresarial?</a:t>
            </a:r>
            <a:r>
              <a:rPr lang="es-CL" sz="1800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 </a:t>
            </a:r>
          </a:p>
          <a:p>
            <a:pPr marL="742950" lvl="1" indent="-28575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CL" b="0" i="0" dirty="0">
                <a:solidFill>
                  <a:srgbClr val="000000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Considera la trazabilidad de resultados, la reproducibilidad y la curva de aprendizaje de las herramientas. </a:t>
            </a:r>
          </a:p>
        </p:txBody>
      </p:sp>
    </p:spTree>
    <p:extLst>
      <p:ext uri="{BB962C8B-B14F-4D97-AF65-F5344CB8AC3E}">
        <p14:creationId xmlns:p14="http://schemas.microsoft.com/office/powerpoint/2010/main" val="15897798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08951" y="428750"/>
            <a:ext cx="9213468" cy="595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s-CL" sz="360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¿Cómo funciona la Optimización Bayesiana?</a:t>
            </a:r>
            <a:endParaRPr lang="es-CL" sz="360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512" y="1404699"/>
            <a:ext cx="952143" cy="21257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04286" y="1595080"/>
            <a:ext cx="3896201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Modelo sustituto (surrogate model)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904286" y="2006679"/>
            <a:ext cx="6573203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Estima la relación entre los hiperparámetros y la función objetivo (accuracy, AUC, etc.).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1904286" y="2730460"/>
            <a:ext cx="6573203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Comúnmente se usa un Gaussian Process (GP) o TPE (Tree-structured Parzen Estimator).</a:t>
            </a:r>
            <a:endParaRPr lang="en-US" sz="16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512" y="3530441"/>
            <a:ext cx="952143" cy="2239923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904286" y="3720822"/>
            <a:ext cx="2555558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Función de adquisición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1904286" y="4132421"/>
            <a:ext cx="657320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Decide qué punto evaluar a continuación.</a:t>
            </a:r>
            <a:endParaRPr lang="en-US" sz="1600" dirty="0"/>
          </a:p>
        </p:txBody>
      </p:sp>
      <p:sp>
        <p:nvSpPr>
          <p:cNvPr id="11" name="Text 6"/>
          <p:cNvSpPr/>
          <p:nvPr/>
        </p:nvSpPr>
        <p:spPr>
          <a:xfrm>
            <a:off x="1904286" y="4551402"/>
            <a:ext cx="6573203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Balancia explotación (probar donde se ha obtenido buen resultado) y exploración (probar nuevas zonas).</a:t>
            </a:r>
            <a:endParaRPr lang="en-US" sz="1600" dirty="0"/>
          </a:p>
        </p:txBody>
      </p:sp>
      <p:sp>
        <p:nvSpPr>
          <p:cNvPr id="12" name="Text 7"/>
          <p:cNvSpPr/>
          <p:nvPr/>
        </p:nvSpPr>
        <p:spPr>
          <a:xfrm>
            <a:off x="1904286" y="5275183"/>
            <a:ext cx="657320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Ejemplos: Expected Improvement (EI), Upper Confidence Bound (UCB).</a:t>
            </a:r>
            <a:endParaRPr lang="en-US" sz="16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512" y="5770364"/>
            <a:ext cx="952143" cy="1935123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904286" y="5960745"/>
            <a:ext cx="2380536" cy="297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1C1D2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Iteración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904286" y="6372344"/>
            <a:ext cx="657320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evalúa el modelo con la combinación sugerida.</a:t>
            </a:r>
            <a:endParaRPr lang="en-US" sz="1600" dirty="0"/>
          </a:p>
        </p:txBody>
      </p:sp>
      <p:sp>
        <p:nvSpPr>
          <p:cNvPr id="16" name="Text 10"/>
          <p:cNvSpPr/>
          <p:nvPr/>
        </p:nvSpPr>
        <p:spPr>
          <a:xfrm>
            <a:off x="1904286" y="6791325"/>
            <a:ext cx="657320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actualiza el modelo sustituto.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1904286" y="7210306"/>
            <a:ext cx="657320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60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 repite el proceso.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628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Ventajas clave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3111818"/>
            <a:ext cx="7556421" cy="3054906"/>
          </a:xfrm>
          <a:prstGeom prst="roundRect">
            <a:avLst>
              <a:gd name="adj" fmla="val 311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3119438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8224" y="3263146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Eficiencia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2624" y="3263146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Menos combinaciones para obtener buenos resultados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01410" y="4132659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8224" y="4276368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Adaptabilidad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2624" y="4276368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Aprende y mejora con cada evaluación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801410" y="5145881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8224" y="5289590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Escalabilidad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2624" y="5289590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Puede aplicarse en espacios de gran dimensión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Ejemplo conceptual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Imagina una colina con neblina: Grid Search sube por todos los lados por igual, Random Search lanza piedras en varias direcciones, mientras que la Optimización Bayesiana aprende del terreno a medida que camina y elige el camino con mayor probabilidad de éxito.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68329"/>
            <a:ext cx="580072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Preguntas embebidas</a:t>
            </a:r>
            <a:endParaRPr lang="en-US" sz="48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9172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00424C"/>
          </a:solidFill>
          <a:ln w="22860">
            <a:solidFill>
              <a:srgbClr val="195B6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530906" y="2995136"/>
            <a:ext cx="2899410" cy="21259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C1D2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¿Por qué es más eficiente la Optimización Bayesiana en comparación con Grid Search?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4713803" y="291726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ADCD8"/>
          </a:solidFill>
          <a:ln w="22860">
            <a:solidFill>
              <a:srgbClr val="B0C2BE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5450919" y="2995136"/>
            <a:ext cx="2899410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C1D2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¿Cuál es el rol de la función de adquisición en este enfoque?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790" y="5574744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B9AAD4"/>
          </a:solidFill>
          <a:ln w="22860">
            <a:solidFill>
              <a:srgbClr val="9F90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530906" y="5652611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000" dirty="0">
                <a:solidFill>
                  <a:srgbClr val="1C1D2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¿Qué crees que pasaría si el modelo sustituto no se ajusta bien?</a:t>
            </a:r>
            <a:endParaRPr lang="en-US" sz="2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51572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s-CL" sz="445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Implementación Práctica con </a:t>
            </a:r>
            <a:r>
              <a:rPr lang="es-CL" sz="4450" b="1" noProof="0" dirty="0" err="1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Scikit-Optimize</a:t>
            </a:r>
            <a:r>
              <a:rPr lang="es-CL" sz="4450" b="1" noProof="0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 y </a:t>
            </a:r>
            <a:r>
              <a:rPr lang="es-CL" sz="4450" b="1" noProof="0" dirty="0" err="1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Hyperopt</a:t>
            </a:r>
            <a:endParaRPr lang="es-CL" sz="4450" noProof="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04179"/>
            <a:ext cx="670440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Scikit-Optimize (skopt)</a:t>
            </a:r>
            <a:endParaRPr lang="en-US" sz="445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280190" y="3761899"/>
            <a:ext cx="67044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C1D22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Scikit-Optimize es una biblioteca basada en scikit-learn y diseñada específicamente para aplicar Optimización Bayesiana de forma simple.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8278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9414B"/>
                </a:solidFill>
                <a:latin typeface="Gilroy-ExtraBoldItalic Extra Bold" pitchFamily="34" charset="0"/>
                <a:ea typeface="Gilroy-ExtraBoldItalic Extra Bold" pitchFamily="34" charset="-122"/>
                <a:cs typeface="Gilroy-ExtraBoldItalic Extra Bold" pitchFamily="34" charset="-120"/>
              </a:rPr>
              <a:t>Instalación:</a:t>
            </a:r>
            <a:endParaRPr lang="en-US" sz="22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480E88E-38CD-BC42-8605-E072D6D8BA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7303" y="5403276"/>
            <a:ext cx="4264193" cy="48456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438864"/>
            <a:ext cx="659713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600" b="1" dirty="0">
                <a:solidFill>
                  <a:srgbClr val="19414B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Gilroy-ExtraBoldItalic Extra Bold" pitchFamily="34" charset="-120"/>
              </a:rPr>
              <a:t>Caso: Ajuste de RandomForestClassifier con skopt</a:t>
            </a:r>
            <a:endParaRPr lang="en-US" sz="3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13080" y="228600"/>
            <a:ext cx="1188720" cy="38742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07B3680-4C1A-68E3-BBA1-F886169A6B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5570" y="1383037"/>
            <a:ext cx="6299178" cy="62890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1219</Words>
  <Application>Microsoft Office PowerPoint</Application>
  <PresentationFormat>Personalizado</PresentationFormat>
  <Paragraphs>162</Paragraphs>
  <Slides>26</Slides>
  <Notes>24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Gilroy-ExtraBoldItalic Extra Bold</vt:lpstr>
      <vt:lpstr>Source Sans Pro</vt:lpstr>
      <vt:lpstr>Source Sans Pro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Catalina González</cp:lastModifiedBy>
  <cp:revision>2</cp:revision>
  <dcterms:created xsi:type="dcterms:W3CDTF">2025-05-28T14:47:10Z</dcterms:created>
  <dcterms:modified xsi:type="dcterms:W3CDTF">2025-06-10T14:15:18Z</dcterms:modified>
</cp:coreProperties>
</file>